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18"/>
  </p:notesMasterIdLst>
  <p:sldIdLst>
    <p:sldId id="259" r:id="rId2"/>
    <p:sldId id="260" r:id="rId3"/>
    <p:sldId id="263" r:id="rId4"/>
    <p:sldId id="279" r:id="rId5"/>
    <p:sldId id="265" r:id="rId6"/>
    <p:sldId id="266" r:id="rId7"/>
    <p:sldId id="284" r:id="rId8"/>
    <p:sldId id="286" r:id="rId9"/>
    <p:sldId id="267" r:id="rId10"/>
    <p:sldId id="285" r:id="rId11"/>
    <p:sldId id="280" r:id="rId12"/>
    <p:sldId id="282" r:id="rId13"/>
    <p:sldId id="270" r:id="rId14"/>
    <p:sldId id="271" r:id="rId15"/>
    <p:sldId id="283" r:id="rId16"/>
    <p:sldId id="275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86" d="100"/>
          <a:sy n="86" d="100"/>
        </p:scale>
        <p:origin x="9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316B41-BE8A-4B88-9A36-08CBA6AE42E4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15DAB9C-5CDC-4978-830E-33CA127C9C73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5564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25/06/1439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25/06/1439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25/06/1439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25/06/1439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28"/>
            <a:ext cx="8686800" cy="6715172"/>
          </a:xfrm>
        </p:spPr>
        <p:txBody>
          <a:bodyPr>
            <a:noAutofit/>
          </a:bodyPr>
          <a:lstStyle/>
          <a:p>
            <a:pPr algn="l" rtl="0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The major factors determining the </a:t>
            </a:r>
            <a:r>
              <a:rPr lang="en-US" sz="2800" dirty="0" smtClean="0">
                <a:solidFill>
                  <a:srgbClr val="FFFF00"/>
                </a:solidFill>
              </a:rPr>
              <a:t>algae </a:t>
            </a:r>
            <a:r>
              <a:rPr lang="en-US" sz="2800" dirty="0" smtClean="0">
                <a:solidFill>
                  <a:srgbClr val="FFFF00"/>
                </a:solidFill>
              </a:rPr>
              <a:t>are: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Nutrients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Nutrients: </a:t>
            </a:r>
            <a:r>
              <a:rPr lang="en-US" sz="2800" dirty="0" smtClean="0">
                <a:solidFill>
                  <a:srgbClr val="FFFF00"/>
                </a:solidFill>
              </a:rPr>
              <a:t>Inorganic nutrients often </a:t>
            </a:r>
            <a:r>
              <a:rPr lang="en-US" sz="2800" dirty="0" err="1" smtClean="0">
                <a:solidFill>
                  <a:srgbClr val="FFFF00"/>
                </a:solidFill>
              </a:rPr>
              <a:t>determs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                    the level of phytoplankton growth.</a:t>
            </a:r>
          </a:p>
          <a:p>
            <a:pPr algn="l" rtl="0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dirty="0" err="1" smtClean="0">
                <a:solidFill>
                  <a:srgbClr val="FFFF00"/>
                </a:solidFill>
              </a:rPr>
              <a:t>Eutrophy</a:t>
            </a:r>
            <a:r>
              <a:rPr lang="en-US" sz="2800" dirty="0" smtClean="0">
                <a:solidFill>
                  <a:srgbClr val="FFFF00"/>
                </a:solidFill>
              </a:rPr>
              <a:t>: (Macronutrients more than 100 </a:t>
            </a:r>
            <a:r>
              <a:rPr lang="en-US" sz="2800" dirty="0" err="1" smtClean="0">
                <a:solidFill>
                  <a:srgbClr val="FFFF00"/>
                </a:solidFill>
              </a:rPr>
              <a:t>ppm</a:t>
            </a:r>
            <a:r>
              <a:rPr lang="en-US" sz="2800" dirty="0" smtClean="0">
                <a:solidFill>
                  <a:srgbClr val="FFFF00"/>
                </a:solidFill>
              </a:rPr>
              <a:t>)                  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                   especially nitrogen and phosphorus</a:t>
            </a:r>
          </a:p>
          <a:p>
            <a:pPr algn="l" rtl="0">
              <a:buNone/>
            </a:pPr>
            <a:r>
              <a:rPr lang="en-US" sz="2800" dirty="0" err="1" smtClean="0">
                <a:solidFill>
                  <a:srgbClr val="FFFF00"/>
                </a:solidFill>
              </a:rPr>
              <a:t>Oligotrophy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: (Macronutrient less than 100ppm)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                        especially nitrogen and phosphorus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500834"/>
          </a:xfrm>
        </p:spPr>
        <p:txBody>
          <a:bodyPr>
            <a:noAutofit/>
          </a:bodyPr>
          <a:lstStyle/>
          <a:p>
            <a:pPr lvl="2" algn="l" rtl="0"/>
            <a:endParaRPr lang="en-US" sz="2400" dirty="0" smtClean="0"/>
          </a:p>
          <a:p>
            <a:pPr lvl="2" algn="ctr" rtl="0">
              <a:buNone/>
            </a:pPr>
            <a:r>
              <a:rPr lang="en-US" sz="2800" b="1" dirty="0" err="1" smtClean="0">
                <a:solidFill>
                  <a:srgbClr val="FFFF00"/>
                </a:solidFill>
              </a:rPr>
              <a:t>Phytoplanktaaon</a:t>
            </a:r>
            <a:endParaRPr lang="en-US" sz="2800" b="1" dirty="0" smtClean="0"/>
          </a:p>
          <a:p>
            <a:pPr lvl="2"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                     Fresh water and Marine water </a:t>
            </a:r>
          </a:p>
          <a:p>
            <a:pPr lvl="2"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Phytoplankton:   Algae live free-floating in the </a:t>
            </a:r>
          </a:p>
          <a:p>
            <a:pPr lvl="2"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Water without association with submerged substrates </a:t>
            </a:r>
          </a:p>
          <a:p>
            <a:pPr lvl="2" algn="l" rtl="0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lvl="2"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- According to size the phytoplankton dividing into three Categories;</a:t>
            </a:r>
          </a:p>
          <a:p>
            <a:pPr lvl="2"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A-</a:t>
            </a:r>
            <a:r>
              <a:rPr lang="en-US" sz="2800" dirty="0" err="1" smtClean="0">
                <a:solidFill>
                  <a:srgbClr val="FFFF00"/>
                </a:solidFill>
              </a:rPr>
              <a:t>Microplankton</a:t>
            </a:r>
            <a:r>
              <a:rPr lang="en-US" sz="2800" dirty="0" smtClean="0">
                <a:solidFill>
                  <a:srgbClr val="FFFF00"/>
                </a:solidFill>
              </a:rPr>
              <a:t>: (20-200)µm</a:t>
            </a:r>
          </a:p>
          <a:p>
            <a:pPr lvl="2"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B-</a:t>
            </a:r>
            <a:r>
              <a:rPr lang="en-US" sz="2800" dirty="0" err="1" smtClean="0">
                <a:solidFill>
                  <a:srgbClr val="FFFF00"/>
                </a:solidFill>
              </a:rPr>
              <a:t>Nanoplankton</a:t>
            </a:r>
            <a:r>
              <a:rPr lang="en-US" sz="2800" dirty="0" smtClean="0">
                <a:solidFill>
                  <a:srgbClr val="FFFF00"/>
                </a:solidFill>
              </a:rPr>
              <a:t>: (2-20) µm</a:t>
            </a:r>
          </a:p>
          <a:p>
            <a:pPr lvl="2"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C-</a:t>
            </a:r>
            <a:r>
              <a:rPr lang="en-US" sz="2800" dirty="0" err="1" smtClean="0">
                <a:solidFill>
                  <a:srgbClr val="FFFF00"/>
                </a:solidFill>
              </a:rPr>
              <a:t>Picoplankton</a:t>
            </a:r>
            <a:r>
              <a:rPr lang="en-US" sz="2800" dirty="0" smtClean="0">
                <a:solidFill>
                  <a:srgbClr val="FFFF00"/>
                </a:solidFill>
              </a:rPr>
              <a:t>: (less than 20) µm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0"/>
            <a:ext cx="8858280" cy="6643710"/>
          </a:xfrm>
        </p:spPr>
        <p:txBody>
          <a:bodyPr>
            <a:normAutofit fontScale="25000" lnSpcReduction="20000"/>
          </a:bodyPr>
          <a:lstStyle/>
          <a:p>
            <a:pPr algn="l" rtl="0">
              <a:buNone/>
            </a:pPr>
            <a:endParaRPr lang="en-US" sz="14400" b="1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11200" b="1" dirty="0" smtClean="0">
                <a:solidFill>
                  <a:srgbClr val="FFFF00"/>
                </a:solidFill>
              </a:rPr>
              <a:t>Benthic and Terrestrial Algae</a:t>
            </a:r>
          </a:p>
          <a:p>
            <a:pPr algn="l" rtl="0">
              <a:buNone/>
            </a:pPr>
            <a:endParaRPr lang="en-US" sz="56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10200" b="1" dirty="0" smtClean="0">
                <a:solidFill>
                  <a:srgbClr val="FFFF00"/>
                </a:solidFill>
              </a:rPr>
              <a:t>Benthic algae (</a:t>
            </a:r>
            <a:r>
              <a:rPr lang="en-US" sz="10200" b="1" dirty="0" err="1" smtClean="0">
                <a:solidFill>
                  <a:srgbClr val="FFFF00"/>
                </a:solidFill>
              </a:rPr>
              <a:t>Phytobenthos</a:t>
            </a:r>
            <a:r>
              <a:rPr lang="en-US" sz="10200" b="1" dirty="0" smtClean="0">
                <a:solidFill>
                  <a:srgbClr val="FFFF00"/>
                </a:solidFill>
              </a:rPr>
              <a:t>): </a:t>
            </a:r>
            <a:r>
              <a:rPr lang="en-US" sz="10200" dirty="0" smtClean="0">
                <a:solidFill>
                  <a:srgbClr val="FFFF00"/>
                </a:solidFill>
              </a:rPr>
              <a:t>Are growing submerged                 </a:t>
            </a:r>
          </a:p>
          <a:p>
            <a:pPr algn="l" rtl="0">
              <a:buNone/>
            </a:pPr>
            <a:r>
              <a:rPr lang="en-US" sz="10200" dirty="0" smtClean="0">
                <a:solidFill>
                  <a:srgbClr val="FFFF00"/>
                </a:solidFill>
              </a:rPr>
              <a:t>                         surfaces in </a:t>
            </a:r>
            <a:r>
              <a:rPr lang="en-US" sz="10200" dirty="0" smtClean="0">
                <a:solidFill>
                  <a:srgbClr val="FFFF00"/>
                </a:solidFill>
              </a:rPr>
              <a:t>fresh water </a:t>
            </a:r>
            <a:r>
              <a:rPr lang="en-US" sz="10200" dirty="0" smtClean="0">
                <a:solidFill>
                  <a:srgbClr val="FFFF00"/>
                </a:solidFill>
              </a:rPr>
              <a:t>,</a:t>
            </a:r>
            <a:r>
              <a:rPr lang="en-US" sz="10200" dirty="0" err="1" smtClean="0">
                <a:solidFill>
                  <a:srgbClr val="FFFF00"/>
                </a:solidFill>
              </a:rPr>
              <a:t>marin</a:t>
            </a:r>
            <a:r>
              <a:rPr lang="en-US" sz="10200" dirty="0" smtClean="0">
                <a:solidFill>
                  <a:srgbClr val="FFFF00"/>
                </a:solidFill>
              </a:rPr>
              <a:t> environment   </a:t>
            </a:r>
          </a:p>
          <a:p>
            <a:pPr algn="l" rtl="0">
              <a:buNone/>
            </a:pPr>
            <a:r>
              <a:rPr lang="en-US" sz="10200" dirty="0" smtClean="0">
                <a:solidFill>
                  <a:srgbClr val="FFFF00"/>
                </a:solidFill>
              </a:rPr>
              <a:t>                         and terrestrial algae growing on moist                  </a:t>
            </a:r>
          </a:p>
          <a:p>
            <a:pPr algn="l" rtl="0">
              <a:buNone/>
            </a:pPr>
            <a:r>
              <a:rPr lang="en-US" sz="10200" dirty="0" smtClean="0">
                <a:solidFill>
                  <a:srgbClr val="FFFF00"/>
                </a:solidFill>
              </a:rPr>
              <a:t>                         surfaces exposed to the air, including    </a:t>
            </a:r>
          </a:p>
          <a:p>
            <a:pPr algn="l" rtl="0">
              <a:buNone/>
            </a:pPr>
            <a:r>
              <a:rPr lang="en-US" sz="10200" dirty="0" smtClean="0">
                <a:solidFill>
                  <a:srgbClr val="FFFF00"/>
                </a:solidFill>
              </a:rPr>
              <a:t>                         symbiotic algae in these habitats.</a:t>
            </a:r>
          </a:p>
          <a:p>
            <a:pPr algn="l" rtl="0">
              <a:buNone/>
            </a:pPr>
            <a:endParaRPr lang="en-US" sz="36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10200" dirty="0" smtClean="0">
                <a:solidFill>
                  <a:srgbClr val="FFFF00"/>
                </a:solidFill>
              </a:rPr>
              <a:t>-Freshwater benthic algae include:</a:t>
            </a:r>
          </a:p>
          <a:p>
            <a:pPr algn="l" rtl="0">
              <a:buNone/>
            </a:pPr>
            <a:r>
              <a:rPr lang="en-US" sz="10200" dirty="0" smtClean="0">
                <a:solidFill>
                  <a:srgbClr val="FFFF00"/>
                </a:solidFill>
              </a:rPr>
              <a:t>A- Flowing water in rivers and streams</a:t>
            </a:r>
          </a:p>
          <a:p>
            <a:pPr algn="l" rtl="0">
              <a:buNone/>
            </a:pPr>
            <a:r>
              <a:rPr lang="en-US" sz="10200" dirty="0" smtClean="0">
                <a:solidFill>
                  <a:srgbClr val="FFFF00"/>
                </a:solidFill>
              </a:rPr>
              <a:t>B- Standing water in lakes, pond sand bogs.</a:t>
            </a:r>
          </a:p>
          <a:p>
            <a:pPr algn="l" rtl="0">
              <a:buNone/>
            </a:pPr>
            <a:endParaRPr lang="en-US" sz="102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10200" dirty="0" smtClean="0">
                <a:solidFill>
                  <a:srgbClr val="FFFF00"/>
                </a:solidFill>
              </a:rPr>
              <a:t>- Each of these habitats can contain a variety of substrates for algal growth including rock, sand, mud and the surfaces of other organism.</a:t>
            </a:r>
            <a:endParaRPr lang="en-US" dirty="0" smtClean="0">
              <a:solidFill>
                <a:srgbClr val="FFFF00"/>
              </a:solidFill>
            </a:endParaRPr>
          </a:p>
          <a:p>
            <a:pPr lvl="4" algn="l" rtl="0">
              <a:buNone/>
            </a:pPr>
            <a:endParaRPr lang="en-US" dirty="0" smtClean="0"/>
          </a:p>
          <a:p>
            <a:pPr lvl="4" algn="l" rtl="0">
              <a:buNone/>
            </a:pPr>
            <a:endParaRPr lang="en-US" dirty="0" smtClean="0"/>
          </a:p>
          <a:p>
            <a:pPr lvl="4" algn="l" rtl="0">
              <a:buNone/>
            </a:pPr>
            <a:endParaRPr lang="en-US" dirty="0" smtClean="0"/>
          </a:p>
          <a:p>
            <a:pPr lvl="4" algn="l" rtl="0">
              <a:buNone/>
            </a:pPr>
            <a:endParaRPr lang="en-US" dirty="0" smtClean="0"/>
          </a:p>
          <a:p>
            <a:pPr lvl="4" algn="l" rtl="0">
              <a:buNone/>
            </a:pPr>
            <a:endParaRPr lang="en-US" dirty="0" smtClean="0"/>
          </a:p>
          <a:p>
            <a:pPr lvl="4" algn="l" rtl="0">
              <a:buNone/>
            </a:pPr>
            <a:endParaRPr lang="en-US" dirty="0" smtClean="0"/>
          </a:p>
          <a:p>
            <a:pPr lvl="4" algn="l" rtl="0">
              <a:buNone/>
            </a:pPr>
            <a:endParaRPr lang="en-US" dirty="0" smtClean="0"/>
          </a:p>
          <a:p>
            <a:pPr lvl="4" algn="l" rtl="0">
              <a:buNone/>
            </a:pPr>
            <a:endParaRPr lang="en-US" dirty="0" smtClean="0"/>
          </a:p>
          <a:p>
            <a:pPr lvl="4" algn="l" rtl="0">
              <a:buNone/>
            </a:pPr>
            <a:endParaRPr lang="en-US" dirty="0" smtClean="0"/>
          </a:p>
          <a:p>
            <a:pPr lvl="4" algn="l" rtl="0">
              <a:buNone/>
            </a:pPr>
            <a:endParaRPr lang="en-US" dirty="0" smtClean="0"/>
          </a:p>
          <a:p>
            <a:pPr lvl="4" algn="l" rtl="0">
              <a:buNone/>
            </a:pPr>
            <a:r>
              <a:rPr lang="en-US" dirty="0" smtClean="0"/>
              <a:t>9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0"/>
            <a:ext cx="8543956" cy="6643710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There are different terms that describe benthic algae according to substrates:</a:t>
            </a:r>
          </a:p>
          <a:p>
            <a:pPr algn="l" rtl="0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1-Epilithic:growing on rocks.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2-Endolithic: growing within rocks.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3-Epipsamic: growing on sand.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4-Endopsamic: growing among sand grains.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5-Epipelic: growing on mud.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6-Endopelic: growing within mud.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7-Epiphytic: growing on other algae or plants.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8-Endophytic: growing within other algae or plants.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9-Epilignic: growing on wood of trees.</a:t>
            </a:r>
          </a:p>
          <a:p>
            <a:pPr algn="l" rtl="0"/>
            <a:r>
              <a:rPr lang="en-US" sz="2800" dirty="0" smtClean="0">
                <a:solidFill>
                  <a:srgbClr val="FFFF00"/>
                </a:solidFill>
              </a:rPr>
              <a:t>10-Epizoic: growing on animals.</a:t>
            </a:r>
            <a:endParaRPr lang="ar-IQ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857232"/>
            <a:ext cx="8543956" cy="5786478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Terrestrial algae: Algae grow exposed to the air on the surfaces of soil rocks, sands, trees and snow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- There are different terms that describe terrestrial algae according to substrates </a:t>
            </a:r>
          </a:p>
          <a:p>
            <a:pPr algn="l" rtl="0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1- lithophytes: grow on the moist earth and rocks.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2- </a:t>
            </a:r>
            <a:r>
              <a:rPr lang="en-US" sz="2800" dirty="0" err="1" smtClean="0">
                <a:solidFill>
                  <a:srgbClr val="FFFF00"/>
                </a:solidFill>
              </a:rPr>
              <a:t>Chasmolithics</a:t>
            </a:r>
            <a:r>
              <a:rPr lang="en-US" sz="2800" dirty="0" smtClean="0">
                <a:solidFill>
                  <a:srgbClr val="FFFF00"/>
                </a:solidFill>
              </a:rPr>
              <a:t>: grow within earth and rocks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3- </a:t>
            </a:r>
            <a:r>
              <a:rPr lang="en-US" sz="2800" dirty="0" err="1" smtClean="0">
                <a:solidFill>
                  <a:srgbClr val="FFFF00"/>
                </a:solidFill>
              </a:rPr>
              <a:t>Epidaphics</a:t>
            </a:r>
            <a:r>
              <a:rPr lang="en-US" sz="2800" dirty="0" smtClean="0">
                <a:solidFill>
                  <a:srgbClr val="FFFF00"/>
                </a:solidFill>
              </a:rPr>
              <a:t>: grow on the sand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4- </a:t>
            </a:r>
            <a:r>
              <a:rPr lang="en-US" sz="2800" dirty="0" err="1" smtClean="0">
                <a:solidFill>
                  <a:srgbClr val="FFFF00"/>
                </a:solidFill>
              </a:rPr>
              <a:t>Endodaphics</a:t>
            </a:r>
            <a:r>
              <a:rPr lang="en-US" sz="2800" dirty="0" smtClean="0">
                <a:solidFill>
                  <a:srgbClr val="FFFF00"/>
                </a:solidFill>
              </a:rPr>
              <a:t>: grow within sand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5- </a:t>
            </a:r>
            <a:r>
              <a:rPr lang="en-US" sz="2800" dirty="0" err="1" smtClean="0">
                <a:solidFill>
                  <a:srgbClr val="FFFF00"/>
                </a:solidFill>
              </a:rPr>
              <a:t>Epiphyllophytes</a:t>
            </a:r>
            <a:r>
              <a:rPr lang="en-US" sz="2800" dirty="0" smtClean="0">
                <a:solidFill>
                  <a:srgbClr val="FFFF00"/>
                </a:solidFill>
              </a:rPr>
              <a:t>: grow on the trees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6- </a:t>
            </a:r>
            <a:r>
              <a:rPr lang="en-US" sz="2800" dirty="0" err="1" smtClean="0">
                <a:solidFill>
                  <a:srgbClr val="FFFF00"/>
                </a:solidFill>
              </a:rPr>
              <a:t>Epiphloephytes</a:t>
            </a:r>
            <a:r>
              <a:rPr lang="en-US" sz="2800" dirty="0" smtClean="0">
                <a:solidFill>
                  <a:srgbClr val="FFFF00"/>
                </a:solidFill>
              </a:rPr>
              <a:t>: grow within trees </a:t>
            </a:r>
            <a:endParaRPr lang="ar-IQ" sz="2800" dirty="0" smtClean="0">
              <a:solidFill>
                <a:srgbClr val="FFFF00"/>
              </a:solidFill>
            </a:endParaRPr>
          </a:p>
          <a:p>
            <a:pPr algn="l" rtl="0"/>
            <a:endParaRPr lang="ar-IQ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928670"/>
            <a:ext cx="8543956" cy="571504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endParaRPr lang="en-US" sz="14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Terrestrial algae play a major role in the establishment of a soil flora and in the accumulation of hums. They do this in far main ways.</a:t>
            </a:r>
          </a:p>
          <a:p>
            <a:pPr algn="l" rtl="0">
              <a:buNone/>
            </a:pPr>
            <a:endParaRPr lang="en-US" sz="32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1- They bind sand and soil particles and prevent erosion. They do this with their gelatinous sheaths and by their growth pattern which produced closely intertwined rope-like bundles in and among soil particles  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000108"/>
            <a:ext cx="8543956" cy="564360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2- They help to maintain moisture in the soil.</a:t>
            </a:r>
          </a:p>
          <a:p>
            <a:pPr algn="l" rtl="0">
              <a:buNone/>
            </a:pPr>
            <a:endParaRPr lang="en-US" sz="32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3- They are important as contributors of combined nitrogen through nitrogen fixation.</a:t>
            </a:r>
          </a:p>
          <a:p>
            <a:pPr algn="l" rtl="0">
              <a:buNone/>
            </a:pPr>
            <a:endParaRPr lang="en-US" sz="32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4- If has been suggested that algae especially </a:t>
            </a:r>
            <a:r>
              <a:rPr lang="en-US" sz="3200" dirty="0" err="1" smtClean="0">
                <a:solidFill>
                  <a:srgbClr val="FFFF00"/>
                </a:solidFill>
              </a:rPr>
              <a:t>Cyanobacteria</a:t>
            </a:r>
            <a:r>
              <a:rPr lang="en-US" sz="3200" dirty="0" smtClean="0">
                <a:solidFill>
                  <a:srgbClr val="FFFF00"/>
                </a:solidFill>
              </a:rPr>
              <a:t> assist higher plant growth by supplying growth substrates  </a:t>
            </a:r>
            <a:endParaRPr lang="ar-IQ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428604"/>
            <a:ext cx="8543956" cy="6215106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Symbiotic algae: </a:t>
            </a:r>
            <a:r>
              <a:rPr lang="en-US" sz="2800" dirty="0" smtClean="0">
                <a:solidFill>
                  <a:srgbClr val="FFFF00"/>
                </a:solidFill>
              </a:rPr>
              <a:t>In freshwater  environments  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                              unicellular green </a:t>
            </a:r>
            <a:r>
              <a:rPr lang="en-US" sz="2800" dirty="0" err="1" smtClean="0">
                <a:solidFill>
                  <a:srgbClr val="FFFF00"/>
                </a:solidFill>
              </a:rPr>
              <a:t>algae</a:t>
            </a:r>
            <a:r>
              <a:rPr lang="en-US" sz="2800" i="1" dirty="0" err="1" smtClean="0">
                <a:solidFill>
                  <a:srgbClr val="FFFF00"/>
                </a:solidFill>
              </a:rPr>
              <a:t>Chlorella</a:t>
            </a:r>
            <a:r>
              <a:rPr lang="en-US" sz="2800" i="1" dirty="0" smtClean="0">
                <a:solidFill>
                  <a:srgbClr val="FFFF00"/>
                </a:solidFill>
              </a:rPr>
              <a:t>  </a:t>
            </a:r>
          </a:p>
          <a:p>
            <a:pPr algn="l" rtl="0">
              <a:buNone/>
            </a:pPr>
            <a:r>
              <a:rPr lang="en-US" sz="2800" i="1" dirty="0" smtClean="0">
                <a:solidFill>
                  <a:srgbClr val="FFFF00"/>
                </a:solidFill>
              </a:rPr>
              <a:t>                                   </a:t>
            </a:r>
            <a:r>
              <a:rPr lang="en-US" sz="2800" dirty="0" err="1" smtClean="0">
                <a:solidFill>
                  <a:srgbClr val="FFFF00"/>
                </a:solidFill>
              </a:rPr>
              <a:t>occure</a:t>
            </a:r>
            <a:r>
              <a:rPr lang="en-US" sz="2800" dirty="0" smtClean="0">
                <a:solidFill>
                  <a:srgbClr val="FFFF00"/>
                </a:solidFill>
              </a:rPr>
              <a:t> as </a:t>
            </a:r>
            <a:r>
              <a:rPr lang="en-US" sz="2800" dirty="0" err="1" smtClean="0">
                <a:solidFill>
                  <a:srgbClr val="FFFF00"/>
                </a:solidFill>
              </a:rPr>
              <a:t>endosymbionts</a:t>
            </a:r>
            <a:r>
              <a:rPr lang="en-US" sz="2800" dirty="0" smtClean="0">
                <a:solidFill>
                  <a:srgbClr val="FFFF00"/>
                </a:solidFill>
              </a:rPr>
              <a:t>   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                              (</a:t>
            </a:r>
            <a:r>
              <a:rPr lang="en-US" sz="2800" dirty="0" err="1" smtClean="0">
                <a:solidFill>
                  <a:srgbClr val="FFFF00"/>
                </a:solidFill>
              </a:rPr>
              <a:t>Zoochlorella</a:t>
            </a:r>
            <a:r>
              <a:rPr lang="en-US" sz="2800" dirty="0" smtClean="0">
                <a:solidFill>
                  <a:srgbClr val="FFFF00"/>
                </a:solidFill>
              </a:rPr>
              <a:t>) in cells of      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. 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Lichens: </a:t>
            </a:r>
            <a:r>
              <a:rPr lang="en-US" sz="2800" i="1" dirty="0" err="1" smtClean="0">
                <a:solidFill>
                  <a:srgbClr val="FFFF00"/>
                </a:solidFill>
              </a:rPr>
              <a:t>Azolla</a:t>
            </a:r>
            <a:r>
              <a:rPr lang="en-US" sz="2800" dirty="0" smtClean="0">
                <a:solidFill>
                  <a:srgbClr val="FFFF00"/>
                </a:solidFill>
              </a:rPr>
              <a:t>(</a:t>
            </a:r>
            <a:r>
              <a:rPr lang="en-US" sz="2800" dirty="0" err="1" smtClean="0">
                <a:solidFill>
                  <a:srgbClr val="FFFF00"/>
                </a:solidFill>
              </a:rPr>
              <a:t>mycobiont</a:t>
            </a:r>
            <a:r>
              <a:rPr lang="en-US" sz="2800" dirty="0" smtClean="0">
                <a:solidFill>
                  <a:srgbClr val="FFFF00"/>
                </a:solidFill>
              </a:rPr>
              <a:t>)+</a:t>
            </a:r>
            <a:r>
              <a:rPr lang="en-US" sz="2800" i="1" dirty="0" smtClean="0">
                <a:solidFill>
                  <a:srgbClr val="FFFF00"/>
                </a:solidFill>
              </a:rPr>
              <a:t>Anabaena</a:t>
            </a:r>
            <a:r>
              <a:rPr lang="en-US" sz="2800" dirty="0" smtClean="0">
                <a:solidFill>
                  <a:srgbClr val="FFFF00"/>
                </a:solidFill>
              </a:rPr>
              <a:t>(</a:t>
            </a:r>
            <a:r>
              <a:rPr lang="en-US" sz="2800" dirty="0" err="1" smtClean="0">
                <a:solidFill>
                  <a:srgbClr val="FFFF00"/>
                </a:solidFill>
              </a:rPr>
              <a:t>phycobionts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endParaRPr lang="en-US" sz="2800" i="1" dirty="0" smtClean="0">
              <a:solidFill>
                <a:srgbClr val="FFFF00"/>
              </a:solidFill>
            </a:endParaRPr>
          </a:p>
          <a:p>
            <a:pPr algn="l" rtl="0"/>
            <a:endParaRPr lang="en-US" sz="2800" i="1" dirty="0" smtClean="0"/>
          </a:p>
          <a:p>
            <a:pPr algn="l" rtl="0"/>
            <a:endParaRPr lang="en-US" sz="2800" i="1" dirty="0" smtClean="0"/>
          </a:p>
          <a:p>
            <a:pPr algn="l" rtl="0"/>
            <a:endParaRPr lang="en-US" sz="2800" i="1" dirty="0" smtClean="0"/>
          </a:p>
          <a:p>
            <a:pPr algn="l" rtl="0">
              <a:buNone/>
            </a:pPr>
            <a:endParaRPr lang="en-US" sz="2800" i="1" dirty="0" smtClean="0"/>
          </a:p>
          <a:p>
            <a:pPr algn="l" rtl="0">
              <a:buNone/>
            </a:pPr>
            <a:endParaRPr lang="ar-IQ" sz="2800" i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rtl="0"/>
            <a:endParaRPr lang="en-US" sz="2800" dirty="0" smtClean="0">
              <a:solidFill>
                <a:srgbClr val="FFFF00"/>
              </a:solidFill>
            </a:endParaRPr>
          </a:p>
          <a:p>
            <a:pPr algn="just" rtl="0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algn="just" rtl="0">
              <a:buNone/>
            </a:pPr>
            <a:r>
              <a:rPr lang="en-US" sz="2800" dirty="0" err="1" smtClean="0">
                <a:solidFill>
                  <a:srgbClr val="FFFF00"/>
                </a:solidFill>
              </a:rPr>
              <a:t>Macroelements</a:t>
            </a:r>
            <a:r>
              <a:rPr lang="en-US" sz="2800" dirty="0" smtClean="0">
                <a:solidFill>
                  <a:srgbClr val="FFFF00"/>
                </a:solidFill>
              </a:rPr>
              <a:t>: (Carbon, Hydrogen, oxygen,                          </a:t>
            </a:r>
          </a:p>
          <a:p>
            <a:pPr algn="just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                             </a:t>
            </a:r>
            <a:r>
              <a:rPr lang="en-US" sz="2800" dirty="0" err="1" smtClean="0">
                <a:solidFill>
                  <a:srgbClr val="FFFF00"/>
                </a:solidFill>
              </a:rPr>
              <a:t>Sulfur,Potassium,Calcium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</a:p>
          <a:p>
            <a:pPr algn="just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                           Phosphorus and Nitrogen)Algae                 </a:t>
            </a:r>
          </a:p>
          <a:p>
            <a:pPr algn="just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                           require in mach large Quantities.</a:t>
            </a:r>
          </a:p>
          <a:p>
            <a:pPr algn="just" rtl="0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algn="just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Microelements:(</a:t>
            </a:r>
            <a:r>
              <a:rPr lang="en-US" sz="2800" dirty="0" err="1" smtClean="0">
                <a:solidFill>
                  <a:srgbClr val="FFFF00"/>
                </a:solidFill>
              </a:rPr>
              <a:t>Iron,Manganise,Cooper,Zinc</a:t>
            </a:r>
            <a:r>
              <a:rPr lang="en-US" sz="2800" dirty="0" smtClean="0">
                <a:solidFill>
                  <a:srgbClr val="FFFF00"/>
                </a:solidFill>
              </a:rPr>
              <a:t>,</a:t>
            </a:r>
          </a:p>
          <a:p>
            <a:pPr algn="just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                         And </a:t>
            </a:r>
            <a:r>
              <a:rPr lang="en-US" sz="2800" dirty="0" err="1" smtClean="0">
                <a:solidFill>
                  <a:srgbClr val="FFFF00"/>
                </a:solidFill>
              </a:rPr>
              <a:t>Molybidium</a:t>
            </a:r>
            <a:r>
              <a:rPr lang="en-US" sz="2800" dirty="0" smtClean="0">
                <a:solidFill>
                  <a:srgbClr val="FFFF00"/>
                </a:solidFill>
              </a:rPr>
              <a:t>)Algae require much                    </a:t>
            </a:r>
          </a:p>
          <a:p>
            <a:pPr algn="just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                         lower Quantities often as cofactors </a:t>
            </a:r>
          </a:p>
          <a:p>
            <a:pPr algn="just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                         in enzyme systems</a:t>
            </a:r>
          </a:p>
          <a:p>
            <a:pPr algn="just" rtl="0"/>
            <a:r>
              <a:rPr lang="en-US" sz="2800" dirty="0" smtClean="0">
                <a:solidFill>
                  <a:srgbClr val="FFFF00"/>
                </a:solidFill>
              </a:rPr>
              <a:t>                            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-1143032"/>
            <a:ext cx="8543956" cy="7786742"/>
          </a:xfrm>
        </p:spPr>
        <p:txBody>
          <a:bodyPr>
            <a:noAutofit/>
          </a:bodyPr>
          <a:lstStyle/>
          <a:p>
            <a:pPr algn="l" rtl="0"/>
            <a:endParaRPr lang="en-US" sz="32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endParaRPr lang="en-US" sz="32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Nitrogen: nitrogen </a:t>
            </a:r>
            <a:r>
              <a:rPr lang="en-US" sz="3200" dirty="0" err="1" smtClean="0">
                <a:solidFill>
                  <a:srgbClr val="FFFF00"/>
                </a:solidFill>
              </a:rPr>
              <a:t>occurens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in </a:t>
            </a:r>
            <a:r>
              <a:rPr lang="en-US" sz="3200" dirty="0" err="1" smtClean="0">
                <a:solidFill>
                  <a:srgbClr val="FFFF00"/>
                </a:solidFill>
              </a:rPr>
              <a:t>adifferent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forms in </a:t>
            </a:r>
            <a:r>
              <a:rPr lang="en-US" sz="3200" dirty="0" smtClean="0">
                <a:solidFill>
                  <a:srgbClr val="FFFF00"/>
                </a:solidFill>
              </a:rPr>
              <a:t>water(atomic </a:t>
            </a:r>
            <a:r>
              <a:rPr lang="en-US" sz="3200" dirty="0" smtClean="0">
                <a:solidFill>
                  <a:srgbClr val="FFFF00"/>
                </a:solidFill>
              </a:rPr>
              <a:t>nitrogen </a:t>
            </a:r>
            <a:r>
              <a:rPr lang="en-US" sz="2400" dirty="0" smtClean="0">
                <a:solidFill>
                  <a:srgbClr val="FFFF00"/>
                </a:solidFill>
              </a:rPr>
              <a:t>N2</a:t>
            </a:r>
            <a:r>
              <a:rPr lang="en-US" sz="3200" dirty="0" smtClean="0">
                <a:solidFill>
                  <a:srgbClr val="FFFF00"/>
                </a:solidFill>
              </a:rPr>
              <a:t>, </a:t>
            </a:r>
            <a:r>
              <a:rPr lang="en-US" sz="3200" dirty="0" smtClean="0">
                <a:solidFill>
                  <a:srgbClr val="FFFF00"/>
                </a:solidFill>
              </a:rPr>
              <a:t>ammonium </a:t>
            </a:r>
            <a:r>
              <a:rPr lang="en-US" sz="2400" dirty="0" smtClean="0">
                <a:solidFill>
                  <a:srgbClr val="FFFF00"/>
                </a:solidFill>
              </a:rPr>
              <a:t>NH4</a:t>
            </a:r>
            <a:r>
              <a:rPr lang="en-US" sz="3200" dirty="0" smtClean="0">
                <a:solidFill>
                  <a:srgbClr val="FFFF00"/>
                </a:solidFill>
              </a:rPr>
              <a:t>,</a:t>
            </a:r>
          </a:p>
          <a:p>
            <a:pPr algn="l" rtl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nitrate </a:t>
            </a:r>
            <a:r>
              <a:rPr lang="en-US" sz="2400" dirty="0" smtClean="0">
                <a:solidFill>
                  <a:srgbClr val="FFFF00"/>
                </a:solidFill>
              </a:rPr>
              <a:t>NO3</a:t>
            </a:r>
            <a:r>
              <a:rPr lang="en-US" sz="3200" dirty="0" smtClean="0">
                <a:solidFill>
                  <a:srgbClr val="FFFF00"/>
                </a:solidFill>
              </a:rPr>
              <a:t>, </a:t>
            </a:r>
            <a:r>
              <a:rPr lang="en-US" sz="3200" dirty="0" smtClean="0">
                <a:solidFill>
                  <a:srgbClr val="FFFF00"/>
                </a:solidFill>
              </a:rPr>
              <a:t>nitrite </a:t>
            </a:r>
            <a:r>
              <a:rPr lang="en-US" sz="2400" dirty="0" smtClean="0">
                <a:solidFill>
                  <a:srgbClr val="FFFF00"/>
                </a:solidFill>
              </a:rPr>
              <a:t>NO2</a:t>
            </a:r>
            <a:r>
              <a:rPr lang="en-US" sz="3200" dirty="0" smtClean="0">
                <a:solidFill>
                  <a:srgbClr val="FFFF00"/>
                </a:solidFill>
              </a:rPr>
              <a:t>, other nitrogen oxides</a:t>
            </a:r>
            <a:r>
              <a:rPr lang="en-US" sz="3200" dirty="0" smtClean="0">
                <a:solidFill>
                  <a:srgbClr val="FFFF00"/>
                </a:solidFill>
              </a:rPr>
              <a:t>,</a:t>
            </a:r>
            <a:r>
              <a:rPr lang="ar-IQ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And </a:t>
            </a:r>
            <a:r>
              <a:rPr lang="en-US" sz="3200" dirty="0" smtClean="0">
                <a:solidFill>
                  <a:srgbClr val="FFFF00"/>
                </a:solidFill>
              </a:rPr>
              <a:t>organic compounds.</a:t>
            </a:r>
          </a:p>
          <a:p>
            <a:pPr algn="l" rtl="0">
              <a:buNone/>
            </a:pPr>
            <a:endParaRPr lang="en-US" sz="32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Nitrate and ammonium are the primary forms that algae use, but most algae can also nitrite, urea and other form of organic compounds. Nitrogen gas </a:t>
            </a:r>
            <a:r>
              <a:rPr lang="en-US" sz="2400" dirty="0" smtClean="0">
                <a:solidFill>
                  <a:srgbClr val="FFFF00"/>
                </a:solidFill>
              </a:rPr>
              <a:t>N2</a:t>
            </a:r>
            <a:r>
              <a:rPr lang="en-US" sz="3200" dirty="0" smtClean="0">
                <a:solidFill>
                  <a:srgbClr val="FFFF00"/>
                </a:solidFill>
              </a:rPr>
              <a:t> is available only to </a:t>
            </a:r>
            <a:r>
              <a:rPr lang="en-US" sz="3200" dirty="0" err="1" smtClean="0">
                <a:solidFill>
                  <a:srgbClr val="FFFF00"/>
                </a:solidFill>
              </a:rPr>
              <a:t>Cyanobacteria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capaple</a:t>
            </a:r>
            <a:r>
              <a:rPr lang="en-US" sz="3200" dirty="0" smtClean="0">
                <a:solidFill>
                  <a:srgbClr val="FFFF00"/>
                </a:solidFill>
              </a:rPr>
              <a:t> of nitrogen fixation.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 algn="l" rtl="0"/>
            <a:endParaRPr lang="en-US" sz="2000" b="1" dirty="0" smtClean="0"/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NO</a:t>
            </a:r>
            <a:r>
              <a:rPr lang="en-US" sz="2800" b="1" baseline="-25000" dirty="0" smtClean="0">
                <a:solidFill>
                  <a:srgbClr val="FFFF00"/>
                </a:solidFill>
              </a:rPr>
              <a:t>3</a:t>
            </a:r>
            <a:r>
              <a:rPr lang="en-US" sz="2800" b="1" baseline="30000" dirty="0" smtClean="0">
                <a:solidFill>
                  <a:srgbClr val="FFFF00"/>
                </a:solidFill>
              </a:rPr>
              <a:t>-</a:t>
            </a:r>
            <a:r>
              <a:rPr lang="en-US" sz="2800" b="1" dirty="0" smtClean="0">
                <a:solidFill>
                  <a:srgbClr val="FFFF00"/>
                </a:solidFill>
              </a:rPr>
              <a:t>                             NO</a:t>
            </a:r>
            <a:r>
              <a:rPr lang="en-US" sz="2800" b="1" baseline="-25000" dirty="0" smtClean="0">
                <a:solidFill>
                  <a:srgbClr val="FFFF00"/>
                </a:solidFill>
              </a:rPr>
              <a:t>3</a:t>
            </a:r>
            <a:r>
              <a:rPr lang="en-US" sz="2800" b="1" baseline="30000" dirty="0" smtClean="0">
                <a:solidFill>
                  <a:srgbClr val="FFFF00"/>
                </a:solidFill>
              </a:rPr>
              <a:t>-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NO</a:t>
            </a:r>
            <a:r>
              <a:rPr lang="en-US" sz="2800" b="1" baseline="-25000" dirty="0" smtClean="0">
                <a:solidFill>
                  <a:srgbClr val="FFFF00"/>
                </a:solidFill>
              </a:rPr>
              <a:t>2</a:t>
            </a:r>
            <a:r>
              <a:rPr lang="en-US" sz="2800" b="1" baseline="30000" dirty="0" smtClean="0">
                <a:solidFill>
                  <a:srgbClr val="FFFF00"/>
                </a:solidFill>
              </a:rPr>
              <a:t>-</a:t>
            </a:r>
            <a:r>
              <a:rPr lang="en-US" sz="2800" b="1" dirty="0" smtClean="0">
                <a:solidFill>
                  <a:srgbClr val="FFFF00"/>
                </a:solidFill>
              </a:rPr>
              <a:t>                            NO</a:t>
            </a:r>
            <a:r>
              <a:rPr lang="en-US" sz="2800" b="1" baseline="-25000" dirty="0" smtClean="0">
                <a:solidFill>
                  <a:srgbClr val="FFFF00"/>
                </a:solidFill>
              </a:rPr>
              <a:t>2</a:t>
            </a:r>
            <a:r>
              <a:rPr lang="en-US" sz="2800" b="1" baseline="30000" dirty="0" smtClean="0">
                <a:solidFill>
                  <a:srgbClr val="FFFF00"/>
                </a:solidFill>
              </a:rPr>
              <a:t>-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NH</a:t>
            </a:r>
            <a:r>
              <a:rPr lang="en-US" sz="2800" b="1" baseline="-25000" dirty="0" smtClean="0">
                <a:solidFill>
                  <a:srgbClr val="FFFF00"/>
                </a:solidFill>
              </a:rPr>
              <a:t>4</a:t>
            </a:r>
            <a:r>
              <a:rPr lang="en-US" sz="2800" b="1" baseline="30000" dirty="0" smtClean="0">
                <a:solidFill>
                  <a:srgbClr val="FFFF00"/>
                </a:solidFill>
              </a:rPr>
              <a:t>+</a:t>
            </a:r>
            <a:r>
              <a:rPr lang="en-US" sz="2800" b="1" dirty="0" smtClean="0">
                <a:solidFill>
                  <a:srgbClr val="FFFF00"/>
                </a:solidFill>
              </a:rPr>
              <a:t>                           NH</a:t>
            </a:r>
            <a:r>
              <a:rPr lang="en-US" sz="2800" b="1" baseline="-25000" dirty="0" smtClean="0">
                <a:solidFill>
                  <a:srgbClr val="FFFF00"/>
                </a:solidFill>
              </a:rPr>
              <a:t>4</a:t>
            </a:r>
            <a:r>
              <a:rPr lang="en-US" sz="2800" b="1" baseline="30000" dirty="0" smtClean="0">
                <a:solidFill>
                  <a:srgbClr val="FFFF00"/>
                </a:solidFill>
              </a:rPr>
              <a:t>+</a:t>
            </a:r>
            <a:r>
              <a:rPr lang="en-US" sz="2800" b="1" dirty="0" smtClean="0">
                <a:solidFill>
                  <a:srgbClr val="FFFF00"/>
                </a:solidFill>
              </a:rPr>
              <a:t>                   glutamine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Urea                           </a:t>
            </a:r>
            <a:r>
              <a:rPr lang="en-US" sz="2800" b="1" dirty="0" err="1" smtClean="0">
                <a:solidFill>
                  <a:srgbClr val="FFFF00"/>
                </a:solidFill>
              </a:rPr>
              <a:t>urea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  N</a:t>
            </a:r>
            <a:r>
              <a:rPr lang="en-US" sz="2800" b="1" baseline="-25000" dirty="0" smtClean="0">
                <a:solidFill>
                  <a:srgbClr val="FFFF00"/>
                </a:solidFill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</a:rPr>
              <a:t>                              </a:t>
            </a:r>
            <a:r>
              <a:rPr lang="en-US" sz="2800" b="1" dirty="0" err="1" smtClean="0">
                <a:solidFill>
                  <a:srgbClr val="FFFF00"/>
                </a:solidFill>
              </a:rPr>
              <a:t>N</a:t>
            </a:r>
            <a:r>
              <a:rPr lang="en-US" sz="2800" b="1" baseline="-25000" dirty="0" err="1" smtClean="0">
                <a:solidFill>
                  <a:srgbClr val="FFFF00"/>
                </a:solidFill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</a:rPr>
              <a:t>                 NH</a:t>
            </a:r>
            <a:r>
              <a:rPr lang="en-US" sz="2800" b="1" baseline="-25000" dirty="0" smtClean="0">
                <a:solidFill>
                  <a:srgbClr val="FFFF00"/>
                </a:solidFill>
              </a:rPr>
              <a:t>4</a:t>
            </a:r>
            <a:r>
              <a:rPr lang="en-US" sz="2800" b="1" baseline="30000" dirty="0" smtClean="0">
                <a:solidFill>
                  <a:srgbClr val="FFFF00"/>
                </a:solidFill>
              </a:rPr>
              <a:t>+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 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                                                    Other amino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l" rtl="0"/>
            <a:r>
              <a:rPr lang="en-US" sz="2000" dirty="0" smtClean="0"/>
              <a:t> </a:t>
            </a:r>
          </a:p>
          <a:p>
            <a:pPr algn="l" rtl="0"/>
            <a:endParaRPr lang="en-US" sz="2000" dirty="0" smtClean="0"/>
          </a:p>
        </p:txBody>
      </p:sp>
      <p:cxnSp>
        <p:nvCxnSpPr>
          <p:cNvPr id="20" name="رابط كسهم مستقيم 19"/>
          <p:cNvCxnSpPr/>
          <p:nvPr/>
        </p:nvCxnSpPr>
        <p:spPr>
          <a:xfrm>
            <a:off x="2000232" y="2000240"/>
            <a:ext cx="142876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>
            <a:off x="2000232" y="2500306"/>
            <a:ext cx="142876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>
            <a:off x="2000232" y="2928934"/>
            <a:ext cx="142876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2000232" y="3500438"/>
            <a:ext cx="142876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>
            <a:off x="2000232" y="4000504"/>
            <a:ext cx="142876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>
            <a:off x="4857752" y="3071810"/>
            <a:ext cx="142876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>
            <a:off x="4500562" y="4000504"/>
            <a:ext cx="1143008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 rot="5400000">
            <a:off x="6464313" y="3965579"/>
            <a:ext cx="1501786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rot="5400000">
            <a:off x="1571604" y="3071810"/>
            <a:ext cx="3000396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0"/>
            <a:ext cx="8543956" cy="6643710"/>
          </a:xfrm>
        </p:spPr>
        <p:txBody>
          <a:bodyPr>
            <a:noAutofit/>
          </a:bodyPr>
          <a:lstStyle/>
          <a:p>
            <a:pPr algn="l" rtl="0">
              <a:buNone/>
            </a:pPr>
            <a:endParaRPr lang="en-US" sz="3600" b="1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Phosphorus</a:t>
            </a:r>
            <a:r>
              <a:rPr lang="en-US" sz="2800" dirty="0" smtClean="0">
                <a:solidFill>
                  <a:srgbClr val="FFFF00"/>
                </a:solidFill>
              </a:rPr>
              <a:t>: The total phosphorus of water </a:t>
            </a:r>
            <a:r>
              <a:rPr lang="en-US" sz="2800" dirty="0" smtClean="0">
                <a:solidFill>
                  <a:srgbClr val="FFFF00"/>
                </a:solidFill>
              </a:rPr>
              <a:t>consist(dissolved </a:t>
            </a:r>
            <a:r>
              <a:rPr lang="en-US" sz="2800" dirty="0" smtClean="0">
                <a:solidFill>
                  <a:srgbClr val="FFFF00"/>
                </a:solidFill>
              </a:rPr>
              <a:t>inorganic </a:t>
            </a:r>
            <a:r>
              <a:rPr lang="en-US" sz="2800" dirty="0" err="1" smtClean="0">
                <a:solidFill>
                  <a:srgbClr val="FFFF00"/>
                </a:solidFill>
              </a:rPr>
              <a:t>phosphorus,dissolve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organic compounds with phosphorus and </a:t>
            </a:r>
            <a:r>
              <a:rPr lang="en-US" sz="2400" dirty="0" smtClean="0">
                <a:solidFill>
                  <a:srgbClr val="FFFF00"/>
                </a:solidFill>
              </a:rPr>
              <a:t>O</a:t>
            </a:r>
            <a:r>
              <a:rPr lang="en-US" sz="2800" dirty="0" smtClean="0">
                <a:solidFill>
                  <a:srgbClr val="FFFF00"/>
                </a:solidFill>
              </a:rPr>
              <a:t>rganic phosphorus in suspended particles.</a:t>
            </a:r>
          </a:p>
          <a:p>
            <a:pPr algn="l" rtl="0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While algae may utilize several different forms of </a:t>
            </a:r>
            <a:r>
              <a:rPr lang="en-US" sz="2800" dirty="0" err="1" smtClean="0">
                <a:solidFill>
                  <a:srgbClr val="FFFF00"/>
                </a:solidFill>
              </a:rPr>
              <a:t>nitrogen,phosphorus</a:t>
            </a:r>
            <a:r>
              <a:rPr lang="en-US" sz="2800" dirty="0" smtClean="0">
                <a:solidFill>
                  <a:srgbClr val="FFFF00"/>
                </a:solidFill>
              </a:rPr>
              <a:t> uptake is almost exclusively as </a:t>
            </a:r>
            <a:r>
              <a:rPr lang="en-US" sz="2800" dirty="0" err="1" smtClean="0">
                <a:solidFill>
                  <a:srgbClr val="FFFF00"/>
                </a:solidFill>
              </a:rPr>
              <a:t>phosphote</a:t>
            </a:r>
            <a:r>
              <a:rPr lang="en-US" sz="2800" dirty="0" smtClean="0">
                <a:solidFill>
                  <a:srgbClr val="FFFF00"/>
                </a:solidFill>
              </a:rPr>
              <a:t>(Po4).</a:t>
            </a:r>
            <a:endParaRPr lang="ar-IQ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0"/>
            <a:ext cx="8543956" cy="6643710"/>
          </a:xfrm>
        </p:spPr>
        <p:txBody>
          <a:bodyPr>
            <a:noAutofit/>
          </a:bodyPr>
          <a:lstStyle/>
          <a:p>
            <a:pPr algn="l" rtl="0">
              <a:buNone/>
            </a:pPr>
            <a:endParaRPr lang="en-US" sz="32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phosphorus is low but organic forms are available .Algae may excrete </a:t>
            </a:r>
            <a:r>
              <a:rPr lang="en-US" sz="2800" dirty="0" err="1" smtClean="0">
                <a:solidFill>
                  <a:srgbClr val="FFFF00"/>
                </a:solidFill>
              </a:rPr>
              <a:t>phosphatase</a:t>
            </a:r>
            <a:r>
              <a:rPr lang="en-US" sz="2800" dirty="0" smtClean="0">
                <a:solidFill>
                  <a:srgbClr val="FFFF00"/>
                </a:solidFill>
              </a:rPr>
              <a:t> to break down phosphate compounds.</a:t>
            </a:r>
          </a:p>
          <a:p>
            <a:pPr algn="l" rtl="0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Natural phosphorus is derived from rock weathering, biological sources and also present in many </a:t>
            </a:r>
            <a:r>
              <a:rPr lang="en-US" sz="2800" dirty="0" smtClean="0">
                <a:solidFill>
                  <a:srgbClr val="FFFF00"/>
                </a:solidFill>
              </a:rPr>
              <a:t>pollutants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</a:p>
          <a:p>
            <a:pPr algn="l" rtl="0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Silicon: silicon is derived from rock weathering and dissolves in water as </a:t>
            </a:r>
            <a:r>
              <a:rPr lang="en-US" sz="2800" dirty="0" err="1" smtClean="0">
                <a:solidFill>
                  <a:srgbClr val="FFFF00"/>
                </a:solidFill>
              </a:rPr>
              <a:t>orthosilicic</a:t>
            </a:r>
            <a:r>
              <a:rPr lang="en-US" sz="2800" dirty="0" smtClean="0">
                <a:solidFill>
                  <a:srgbClr val="FFFF00"/>
                </a:solidFill>
              </a:rPr>
              <a:t> acid [Si(</a:t>
            </a:r>
            <a:r>
              <a:rPr lang="en-US" sz="2800" dirty="0" err="1" smtClean="0">
                <a:solidFill>
                  <a:srgbClr val="FFFF00"/>
                </a:solidFill>
              </a:rPr>
              <a:t>o</a:t>
            </a:r>
            <a:r>
              <a:rPr lang="en-US" sz="2000" dirty="0" err="1" smtClean="0">
                <a:solidFill>
                  <a:srgbClr val="FFFF00"/>
                </a:solidFill>
              </a:rPr>
              <a:t>H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r>
              <a:rPr lang="en-US" sz="1800" dirty="0" smtClean="0">
                <a:solidFill>
                  <a:srgbClr val="FFFF00"/>
                </a:solidFill>
              </a:rPr>
              <a:t>4</a:t>
            </a:r>
            <a:r>
              <a:rPr lang="en-US" sz="2800" dirty="0" smtClean="0">
                <a:solidFill>
                  <a:srgbClr val="FFFF00"/>
                </a:solidFill>
              </a:rPr>
              <a:t>] from </a:t>
            </a:r>
            <a:r>
              <a:rPr lang="en-US" sz="2800" dirty="0" smtClean="0">
                <a:solidFill>
                  <a:srgbClr val="FFFF00"/>
                </a:solidFill>
              </a:rPr>
              <a:t>natural </a:t>
            </a:r>
            <a:r>
              <a:rPr lang="en-US" sz="2800" dirty="0" smtClean="0">
                <a:solidFill>
                  <a:srgbClr val="FFFF00"/>
                </a:solidFill>
              </a:rPr>
              <a:t>process and human discharges.</a:t>
            </a:r>
            <a:endParaRPr lang="ar-IQ" sz="2800" dirty="0" smtClean="0">
              <a:solidFill>
                <a:srgbClr val="FFFF00"/>
              </a:solidFill>
            </a:endParaRPr>
          </a:p>
          <a:p>
            <a:pPr algn="l" rtl="0"/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-428652"/>
            <a:ext cx="8786842" cy="7286652"/>
          </a:xfrm>
        </p:spPr>
        <p:txBody>
          <a:bodyPr>
            <a:noAutofit/>
          </a:bodyPr>
          <a:lstStyle/>
          <a:p>
            <a:pPr algn="l" rtl="0">
              <a:buNone/>
            </a:pPr>
            <a:endParaRPr lang="en-US" sz="3200" dirty="0" smtClean="0"/>
          </a:p>
          <a:p>
            <a:pPr algn="l" rtl="0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pH</a:t>
            </a:r>
            <a:endParaRPr lang="en-US" sz="36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3200" dirty="0" smtClean="0"/>
              <a:t>- </a:t>
            </a:r>
            <a:r>
              <a:rPr lang="en-US" sz="3200" dirty="0" smtClean="0">
                <a:solidFill>
                  <a:srgbClr val="FFFF00"/>
                </a:solidFill>
              </a:rPr>
              <a:t>Fresh water systems normally have a pH between (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6-9</a:t>
            </a:r>
            <a:r>
              <a:rPr lang="en-US" sz="3200" dirty="0" smtClean="0">
                <a:solidFill>
                  <a:srgbClr val="FFFF00"/>
                </a:solidFill>
              </a:rPr>
              <a:t>)    while sea water between (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7.8-8.2</a:t>
            </a:r>
            <a:r>
              <a:rPr lang="en-US" sz="3200" dirty="0" smtClean="0">
                <a:solidFill>
                  <a:srgbClr val="FFFF00"/>
                </a:solidFill>
              </a:rPr>
              <a:t>)</a:t>
            </a:r>
          </a:p>
          <a:p>
            <a:pPr algn="l" rtl="0">
              <a:buNone/>
            </a:pPr>
            <a:endParaRPr lang="en-US" sz="32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   - </a:t>
            </a:r>
            <a:r>
              <a:rPr lang="en-US" sz="3200" dirty="0" err="1" smtClean="0">
                <a:solidFill>
                  <a:srgbClr val="FFFF00"/>
                </a:solidFill>
              </a:rPr>
              <a:t>Alkophilic</a:t>
            </a:r>
            <a:r>
              <a:rPr lang="en-US" sz="3200" dirty="0" smtClean="0">
                <a:solidFill>
                  <a:srgbClr val="FFFF00"/>
                </a:solidFill>
              </a:rPr>
              <a:t>: Algae require high value of PH between(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8-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3200" dirty="0" smtClean="0">
                <a:solidFill>
                  <a:srgbClr val="FFFF00"/>
                </a:solidFill>
              </a:rPr>
              <a:t>) such as</a:t>
            </a:r>
            <a:r>
              <a:rPr lang="en-US" sz="3200" i="1" dirty="0" smtClean="0">
                <a:solidFill>
                  <a:srgbClr val="FFFF00"/>
                </a:solidFill>
              </a:rPr>
              <a:t> </a:t>
            </a:r>
            <a:r>
              <a:rPr lang="en-US" sz="3200" i="1" dirty="0" err="1" smtClean="0">
                <a:solidFill>
                  <a:srgbClr val="FFFF00"/>
                </a:solidFill>
              </a:rPr>
              <a:t>spirulina</a:t>
            </a:r>
            <a:r>
              <a:rPr lang="en-US" sz="3200" i="1" dirty="0" smtClean="0">
                <a:solidFill>
                  <a:srgbClr val="FFFF00"/>
                </a:solidFill>
              </a:rPr>
              <a:t> </a:t>
            </a:r>
          </a:p>
          <a:p>
            <a:pPr algn="l" rtl="0">
              <a:buNone/>
            </a:pPr>
            <a:endParaRPr lang="en-US" sz="3200" i="1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   - Acidophilic: Algae require low value of PH between (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4.0</a:t>
            </a:r>
            <a:r>
              <a:rPr lang="en-US" sz="3200" dirty="0" smtClean="0">
                <a:solidFill>
                  <a:srgbClr val="FFFF00"/>
                </a:solidFill>
              </a:rPr>
              <a:t>-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6.5</a:t>
            </a:r>
            <a:r>
              <a:rPr lang="en-US" sz="3200" dirty="0" smtClean="0">
                <a:solidFill>
                  <a:srgbClr val="FFFF00"/>
                </a:solidFill>
              </a:rPr>
              <a:t>) such as </a:t>
            </a:r>
            <a:r>
              <a:rPr lang="en-US" sz="3200" i="1" dirty="0" err="1" smtClean="0">
                <a:solidFill>
                  <a:srgbClr val="FFFF00"/>
                </a:solidFill>
              </a:rPr>
              <a:t>calothrix</a:t>
            </a:r>
            <a:endParaRPr lang="ar-IQ" sz="32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928670"/>
            <a:ext cx="8543956" cy="571504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Temperature:</a:t>
            </a:r>
          </a:p>
          <a:p>
            <a:pPr algn="l" rtl="0">
              <a:buNone/>
            </a:pPr>
            <a:endParaRPr lang="en-US" sz="32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3200" dirty="0" err="1" smtClean="0">
                <a:solidFill>
                  <a:srgbClr val="FFFF00"/>
                </a:solidFill>
              </a:rPr>
              <a:t>Thermophilic</a:t>
            </a:r>
            <a:r>
              <a:rPr lang="en-US" sz="3200" dirty="0" smtClean="0">
                <a:solidFill>
                  <a:srgbClr val="FFFF00"/>
                </a:solidFill>
              </a:rPr>
              <a:t> algae: (35-85) c°        </a:t>
            </a:r>
            <a:r>
              <a:rPr lang="en-US" sz="3200" i="1" dirty="0" err="1" smtClean="0">
                <a:solidFill>
                  <a:srgbClr val="FFFF00"/>
                </a:solidFill>
              </a:rPr>
              <a:t>Aphanocapsa</a:t>
            </a:r>
            <a:r>
              <a:rPr lang="en-US" sz="3200" i="1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i="1" dirty="0" smtClean="0">
                <a:solidFill>
                  <a:srgbClr val="FFFF00"/>
                </a:solidFill>
              </a:rPr>
              <a:t> </a:t>
            </a:r>
            <a:r>
              <a:rPr lang="en-US" sz="3200" i="1" dirty="0" err="1" smtClean="0">
                <a:solidFill>
                  <a:srgbClr val="FFFF00"/>
                </a:solidFill>
              </a:rPr>
              <a:t>thermails</a:t>
            </a:r>
            <a:endParaRPr lang="en-US" sz="3200" i="1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endParaRPr lang="en-US" sz="32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3200" dirty="0" err="1" smtClean="0">
                <a:solidFill>
                  <a:srgbClr val="FFFF00"/>
                </a:solidFill>
              </a:rPr>
              <a:t>Mesophilic</a:t>
            </a:r>
            <a:r>
              <a:rPr lang="en-US" sz="3200" dirty="0" smtClean="0">
                <a:solidFill>
                  <a:srgbClr val="FFFF00"/>
                </a:solidFill>
              </a:rPr>
              <a:t> algae: (15-35) c °  </a:t>
            </a:r>
          </a:p>
          <a:p>
            <a:pPr algn="l" rtl="0">
              <a:buNone/>
            </a:pPr>
            <a:endParaRPr lang="en-US" sz="32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3200" dirty="0" err="1" smtClean="0">
                <a:solidFill>
                  <a:srgbClr val="FFFF00"/>
                </a:solidFill>
              </a:rPr>
              <a:t>Karyophilic</a:t>
            </a:r>
            <a:r>
              <a:rPr lang="en-US" sz="3200" dirty="0" smtClean="0">
                <a:solidFill>
                  <a:srgbClr val="FFFF00"/>
                </a:solidFill>
              </a:rPr>
              <a:t> algae: (</a:t>
            </a:r>
            <a:r>
              <a:rPr lang="en-US" sz="3200" smtClean="0">
                <a:solidFill>
                  <a:srgbClr val="FFFF00"/>
                </a:solidFill>
              </a:rPr>
              <a:t>15- less than </a:t>
            </a:r>
            <a:r>
              <a:rPr lang="en-US" sz="3200" dirty="0" smtClean="0">
                <a:solidFill>
                  <a:srgbClr val="FFFF00"/>
                </a:solidFill>
              </a:rPr>
              <a:t>zero) </a:t>
            </a:r>
            <a:r>
              <a:rPr lang="en-US" sz="3200" i="1" dirty="0" err="1" smtClean="0">
                <a:solidFill>
                  <a:srgbClr val="FFFF00"/>
                </a:solidFill>
              </a:rPr>
              <a:t>Chlamydomonas</a:t>
            </a:r>
            <a:r>
              <a:rPr lang="en-US" sz="3200" i="1" dirty="0" smtClean="0">
                <a:solidFill>
                  <a:srgbClr val="FFFF00"/>
                </a:solidFill>
              </a:rPr>
              <a:t> </a:t>
            </a:r>
            <a:r>
              <a:rPr lang="en-US" sz="3200" i="1" dirty="0" err="1" smtClean="0">
                <a:solidFill>
                  <a:srgbClr val="FFFF00"/>
                </a:solidFill>
              </a:rPr>
              <a:t>nivalis</a:t>
            </a:r>
            <a:endParaRPr lang="en-US" sz="3200" i="1" dirty="0" smtClean="0">
              <a:solidFill>
                <a:srgbClr val="FFFF00"/>
              </a:solidFill>
            </a:endParaRPr>
          </a:p>
          <a:p>
            <a:pPr algn="l" rtl="0"/>
            <a:endParaRPr lang="en-US" sz="3200" dirty="0" smtClean="0">
              <a:solidFill>
                <a:srgbClr val="FFFF00"/>
              </a:solidFill>
            </a:endParaRPr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5796136" y="2420888"/>
            <a:ext cx="642942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714356"/>
            <a:ext cx="8786874" cy="5929354"/>
          </a:xfrm>
        </p:spPr>
        <p:txBody>
          <a:bodyPr>
            <a:normAutofit fontScale="47500" lnSpcReduction="20000"/>
          </a:bodyPr>
          <a:lstStyle/>
          <a:p>
            <a:pPr algn="l" rtl="0">
              <a:buNone/>
            </a:pPr>
            <a:r>
              <a:rPr lang="en-US" sz="5100" dirty="0" smtClean="0">
                <a:solidFill>
                  <a:srgbClr val="FFFF00"/>
                </a:solidFill>
              </a:rPr>
              <a:t>Salinity: </a:t>
            </a:r>
          </a:p>
          <a:p>
            <a:pPr algn="l" rtl="0">
              <a:buNone/>
            </a:pPr>
            <a:r>
              <a:rPr lang="en-US" sz="5100" dirty="0" smtClean="0">
                <a:solidFill>
                  <a:srgbClr val="FFFF00"/>
                </a:solidFill>
              </a:rPr>
              <a:t>- Fresh water algae: (0.5-5) ppt.</a:t>
            </a:r>
          </a:p>
          <a:p>
            <a:pPr algn="l" rtl="0">
              <a:buNone/>
            </a:pPr>
            <a:r>
              <a:rPr lang="en-US" sz="5100" dirty="0" smtClean="0">
                <a:solidFill>
                  <a:srgbClr val="FFFF00"/>
                </a:solidFill>
              </a:rPr>
              <a:t>- </a:t>
            </a:r>
            <a:r>
              <a:rPr lang="en-US" sz="5100" dirty="0" err="1" smtClean="0">
                <a:solidFill>
                  <a:srgbClr val="FFFF00"/>
                </a:solidFill>
              </a:rPr>
              <a:t>Brkish</a:t>
            </a:r>
            <a:r>
              <a:rPr lang="en-US" sz="5100" dirty="0" smtClean="0">
                <a:solidFill>
                  <a:srgbClr val="FFFF00"/>
                </a:solidFill>
              </a:rPr>
              <a:t> water </a:t>
            </a:r>
            <a:r>
              <a:rPr lang="en-US" sz="5100" dirty="0" smtClean="0">
                <a:solidFill>
                  <a:srgbClr val="FFFF00"/>
                </a:solidFill>
              </a:rPr>
              <a:t>algae: (5-18) ppt.</a:t>
            </a:r>
          </a:p>
          <a:p>
            <a:pPr algn="l" rtl="0">
              <a:buFontTx/>
              <a:buChar char="-"/>
            </a:pPr>
            <a:r>
              <a:rPr lang="en-US" sz="5100" dirty="0" smtClean="0">
                <a:solidFill>
                  <a:srgbClr val="FFFF00"/>
                </a:solidFill>
              </a:rPr>
              <a:t>Marin water </a:t>
            </a:r>
            <a:r>
              <a:rPr lang="en-US" sz="5100" dirty="0" smtClean="0">
                <a:solidFill>
                  <a:srgbClr val="FFFF00"/>
                </a:solidFill>
              </a:rPr>
              <a:t>algae (18-35) </a:t>
            </a:r>
            <a:r>
              <a:rPr lang="en-US" sz="5100" dirty="0" smtClean="0">
                <a:solidFill>
                  <a:srgbClr val="FFFF00"/>
                </a:solidFill>
              </a:rPr>
              <a:t>ppt</a:t>
            </a:r>
            <a:r>
              <a:rPr lang="en-US" sz="5100" dirty="0">
                <a:solidFill>
                  <a:srgbClr val="FFFF00"/>
                </a:solidFill>
              </a:rPr>
              <a:t>.</a:t>
            </a:r>
            <a:endParaRPr lang="en-US" sz="5100" dirty="0" smtClean="0">
              <a:solidFill>
                <a:srgbClr val="FFFF00"/>
              </a:solidFill>
            </a:endParaRPr>
          </a:p>
          <a:p>
            <a:pPr algn="l" rtl="0">
              <a:buFontTx/>
              <a:buChar char="-"/>
            </a:pPr>
            <a:endParaRPr lang="en-US" sz="5100" dirty="0" smtClean="0">
              <a:solidFill>
                <a:srgbClr val="FFFF00"/>
              </a:solidFill>
            </a:endParaRPr>
          </a:p>
          <a:p>
            <a:pPr algn="l" rtl="0">
              <a:buFontTx/>
              <a:buChar char="-"/>
            </a:pPr>
            <a:r>
              <a:rPr lang="en-US" sz="5100" dirty="0" err="1" smtClean="0">
                <a:solidFill>
                  <a:srgbClr val="FFFF00"/>
                </a:solidFill>
              </a:rPr>
              <a:t>Halotolerant</a:t>
            </a:r>
            <a:r>
              <a:rPr lang="en-US" sz="5100" dirty="0" smtClean="0">
                <a:solidFill>
                  <a:srgbClr val="FFFF00"/>
                </a:solidFill>
              </a:rPr>
              <a:t> algae adapted to the high salinity in three ways</a:t>
            </a:r>
          </a:p>
          <a:p>
            <a:pPr algn="l" rtl="0">
              <a:buFontTx/>
              <a:buChar char="-"/>
            </a:pPr>
            <a:endParaRPr lang="en-US" sz="5100" dirty="0" smtClean="0">
              <a:solidFill>
                <a:srgbClr val="FFFF00"/>
              </a:solidFill>
            </a:endParaRPr>
          </a:p>
          <a:p>
            <a:pPr algn="l" rtl="0">
              <a:buFontTx/>
              <a:buChar char="-"/>
            </a:pPr>
            <a:r>
              <a:rPr lang="en-US" sz="5100" dirty="0" smtClean="0">
                <a:solidFill>
                  <a:srgbClr val="FFFF00"/>
                </a:solidFill>
              </a:rPr>
              <a:t>:</a:t>
            </a:r>
          </a:p>
          <a:p>
            <a:pPr algn="l" rtl="0">
              <a:buNone/>
            </a:pPr>
            <a:r>
              <a:rPr lang="en-US" sz="5100" dirty="0" smtClean="0">
                <a:solidFill>
                  <a:srgbClr val="FFFF00"/>
                </a:solidFill>
              </a:rPr>
              <a:t>1- Active export of inorganic ions in the protoplasm leading to  </a:t>
            </a:r>
          </a:p>
          <a:p>
            <a:pPr algn="l" rtl="0">
              <a:buNone/>
            </a:pPr>
            <a:r>
              <a:rPr lang="en-US" sz="5100" dirty="0" smtClean="0">
                <a:solidFill>
                  <a:srgbClr val="FFFF00"/>
                </a:solidFill>
              </a:rPr>
              <a:t>    relatively unchanged internal salt concentration</a:t>
            </a:r>
          </a:p>
          <a:p>
            <a:pPr algn="l" rtl="0">
              <a:buNone/>
            </a:pPr>
            <a:endParaRPr lang="en-US" sz="51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5100" dirty="0" smtClean="0">
                <a:solidFill>
                  <a:srgbClr val="FFFF00"/>
                </a:solidFill>
              </a:rPr>
              <a:t> </a:t>
            </a:r>
          </a:p>
          <a:p>
            <a:pPr algn="l" rtl="0">
              <a:buNone/>
            </a:pPr>
            <a:r>
              <a:rPr lang="en-US" sz="5100" dirty="0" smtClean="0">
                <a:solidFill>
                  <a:srgbClr val="FFFF00"/>
                </a:solidFill>
              </a:rPr>
              <a:t>2- Accumulation of organic </a:t>
            </a:r>
            <a:r>
              <a:rPr lang="en-US" sz="5100" dirty="0" err="1" smtClean="0">
                <a:solidFill>
                  <a:srgbClr val="FFFF00"/>
                </a:solidFill>
              </a:rPr>
              <a:t>osmoprotective</a:t>
            </a:r>
            <a:r>
              <a:rPr lang="en-US" sz="5100" dirty="0" smtClean="0">
                <a:solidFill>
                  <a:srgbClr val="FFFF00"/>
                </a:solidFill>
              </a:rPr>
              <a:t> compounds, such </a:t>
            </a:r>
          </a:p>
          <a:p>
            <a:pPr algn="l" rtl="0">
              <a:buNone/>
            </a:pPr>
            <a:r>
              <a:rPr lang="en-US" sz="5100" dirty="0" smtClean="0">
                <a:solidFill>
                  <a:srgbClr val="FFFF00"/>
                </a:solidFill>
              </a:rPr>
              <a:t>   as </a:t>
            </a:r>
            <a:r>
              <a:rPr lang="en-US" sz="5100" dirty="0" err="1" smtClean="0">
                <a:solidFill>
                  <a:srgbClr val="FFFF00"/>
                </a:solidFill>
              </a:rPr>
              <a:t>glucosylglycerol</a:t>
            </a:r>
            <a:r>
              <a:rPr lang="en-US" sz="5100" dirty="0" smtClean="0">
                <a:solidFill>
                  <a:srgbClr val="FFFF00"/>
                </a:solidFill>
              </a:rPr>
              <a:t>, </a:t>
            </a:r>
            <a:r>
              <a:rPr lang="en-US" sz="5100" dirty="0" err="1" smtClean="0">
                <a:solidFill>
                  <a:srgbClr val="FFFF00"/>
                </a:solidFill>
              </a:rPr>
              <a:t>glycine</a:t>
            </a:r>
            <a:r>
              <a:rPr lang="en-US" sz="5100" dirty="0" smtClean="0">
                <a:solidFill>
                  <a:srgbClr val="FFFF00"/>
                </a:solidFill>
              </a:rPr>
              <a:t>, and </a:t>
            </a:r>
            <a:r>
              <a:rPr lang="en-US" sz="5100" dirty="0" err="1" smtClean="0">
                <a:solidFill>
                  <a:srgbClr val="FFFF00"/>
                </a:solidFill>
              </a:rPr>
              <a:t>betain</a:t>
            </a:r>
            <a:r>
              <a:rPr lang="en-US" sz="5100" dirty="0" smtClean="0">
                <a:solidFill>
                  <a:srgbClr val="FFFF00"/>
                </a:solidFill>
              </a:rPr>
              <a:t> (</a:t>
            </a:r>
            <a:r>
              <a:rPr lang="en-US" sz="5100" dirty="0" err="1" smtClean="0">
                <a:solidFill>
                  <a:srgbClr val="FFFF00"/>
                </a:solidFill>
              </a:rPr>
              <a:t>traimethylglycine</a:t>
            </a:r>
            <a:r>
              <a:rPr lang="en-US" sz="5100" dirty="0" smtClean="0">
                <a:solidFill>
                  <a:srgbClr val="FFFF00"/>
                </a:solidFill>
              </a:rPr>
              <a:t>), to   </a:t>
            </a:r>
          </a:p>
          <a:p>
            <a:pPr algn="l" rtl="0">
              <a:buNone/>
            </a:pPr>
            <a:r>
              <a:rPr lang="en-US" sz="5100" dirty="0" smtClean="0">
                <a:solidFill>
                  <a:srgbClr val="FFFF00"/>
                </a:solidFill>
              </a:rPr>
              <a:t>    maintain the osmotic equilibrium</a:t>
            </a:r>
          </a:p>
          <a:p>
            <a:pPr algn="l" rtl="0">
              <a:buNone/>
            </a:pPr>
            <a:endParaRPr lang="en-US" sz="51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endParaRPr lang="en-US" sz="5100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endParaRPr lang="en-US" sz="5100" dirty="0" smtClean="0">
              <a:solidFill>
                <a:srgbClr val="FFFF00"/>
              </a:solidFill>
            </a:endParaRPr>
          </a:p>
          <a:p>
            <a:pPr algn="l" rtl="0"/>
            <a:endParaRPr lang="en-US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736</TotalTime>
  <Words>873</Words>
  <Application>Microsoft Office PowerPoint</Application>
  <PresentationFormat>On-screen Show (4:3)</PresentationFormat>
  <Paragraphs>157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Franklin Gothic Book</vt:lpstr>
      <vt:lpstr>Tahoma</vt:lpstr>
      <vt:lpstr>Wingdings</vt:lpstr>
      <vt:lpstr>Wingdings 2</vt:lpstr>
      <vt:lpstr>تقنية</vt:lpstr>
      <vt:lpstr>PowerPoint Presentation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HP</dc:creator>
  <cp:lastModifiedBy>aliathbi@yahoo.co.uk</cp:lastModifiedBy>
  <cp:revision>129</cp:revision>
  <dcterms:created xsi:type="dcterms:W3CDTF">2012-04-27T15:13:26Z</dcterms:created>
  <dcterms:modified xsi:type="dcterms:W3CDTF">2018-03-12T20:01:21Z</dcterms:modified>
</cp:coreProperties>
</file>